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anumBarunGothic Bold"/>
      <p:bold r:id="rId28"/>
    </p:embeddedFont>
    <p:embeddedFont>
      <p:font typeface="NanumBarunGothic Light"/>
      <p:regular r:id="rId29"/>
    </p:embeddedFont>
    <p:embeddedFont>
      <p:font typeface="NanumBarunGothic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8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 rot="0">
            <a:off x="-152400" y="0"/>
            <a:ext cx="18592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12300" y="4381500"/>
            <a:ext cx="44196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92500" y="3797300"/>
            <a:ext cx="113030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400" b="false" i="false" u="none" strike="noStrike" spc="-700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7400" b="false" i="false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false" i="false" u="none" strike="noStrike" spc="-700">
                <a:solidFill>
                  <a:srgbClr val="FFFFFF"/>
                </a:solidFill>
                <a:ea typeface="NanumBarunGothic Bold"/>
              </a:rPr>
              <a:t>읽는</a:t>
            </a:r>
            <a:r>
              <a:rPr lang="en-US" sz="7400" b="false" i="false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false" i="false" u="none" strike="noStrike" spc="-700">
                <a:solidFill>
                  <a:srgbClr val="FFFFFF"/>
                </a:solidFill>
                <a:ea typeface="NanumBarunGothic Bold"/>
              </a:rPr>
              <a:t>게임</a:t>
            </a:r>
            <a:r>
              <a:rPr lang="en-US" sz="7400" b="false" i="false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false" i="false" u="none" strike="noStrike" spc="-700">
                <a:solidFill>
                  <a:srgbClr val="FFFFFF"/>
                </a:solidFill>
                <a:ea typeface="NanumBarunGothic Bold"/>
              </a:rPr>
              <a:t>선호도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5800" y="5664200"/>
            <a:ext cx="67564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개발을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위한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STEAM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플랫폼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유저들의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000" b="true" i="false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tru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NanumBarunGothic Light"/>
              </a:rPr>
              <a:t>선호도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분석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후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NanumBarunGothic Light"/>
              </a:rPr>
              <a:t>맞춤형</a:t>
            </a:r>
            <a:r>
              <a:rPr lang="en-US" sz="2000" b="tru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NanumBarunGothic Light"/>
              </a:rPr>
              <a:t>전략</a:t>
            </a:r>
            <a:r>
              <a:rPr lang="en-US" sz="2000" b="tru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NanumBarunGothic Light"/>
              </a:rPr>
              <a:t>기획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06500" y="9232900"/>
            <a:ext cx="3086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NanumBarunGothic Bold"/>
              </a:rPr>
              <a:t>2025.02.14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Bold"/>
              </a:rPr>
              <a:t>개인프로젝트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" y="11303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2200" y="4483100"/>
            <a:ext cx="136271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가격과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흥행은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DLC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기능이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있는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많다고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선호하지는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않는다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세계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즐길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있도록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언어를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해야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더빙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언어는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상관없다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Action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장르를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1000" y="2298700"/>
            <a:ext cx="14986000" cy="7340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800" y="469900"/>
            <a:ext cx="7874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 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800" y="1143000"/>
            <a:ext cx="13690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장르뿐만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아니라</a:t>
            </a:r>
            <a:r>
              <a:rPr lang="en-US" sz="4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Positive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강한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상관관계를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가지는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것은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2768600"/>
            <a:ext cx="6515100" cy="651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68900" y="6057900"/>
            <a:ext cx="1371600" cy="44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68900" y="7061200"/>
            <a:ext cx="14224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8200" y="2768600"/>
            <a:ext cx="65151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84200" y="6045200"/>
            <a:ext cx="11430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69900" y="7010400"/>
            <a:ext cx="1295400" cy="495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58800" y="469900"/>
            <a:ext cx="7874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배급사와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8500" y="4762500"/>
            <a:ext cx="6045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3400" b="false" i="false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false" i="false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52800" y="6045200"/>
            <a:ext cx="3276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p-value: 0.0002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78200" y="7023100"/>
            <a:ext cx="3225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: -0.012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800" y="1143000"/>
            <a:ext cx="8915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개발사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/</a:t>
            </a: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배급사와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 Positive</a:t>
            </a: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는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연관이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9500" y="4762500"/>
            <a:ext cx="6045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NanumBarunGothic Bold"/>
              </a:rPr>
              <a:t>배급사와</a:t>
            </a:r>
            <a:r>
              <a:rPr lang="en-US" sz="3400" b="false" i="false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false" i="false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53800" y="6045200"/>
            <a:ext cx="3276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p-value: 0.003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79200" y="7010400"/>
            <a:ext cx="3225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: -0.009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2400300"/>
            <a:ext cx="8089900" cy="6819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800" y="469900"/>
            <a:ext cx="7874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2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false" i="false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800" y="1143000"/>
            <a:ext cx="8915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플레이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만족도와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BarunGothic Light"/>
              </a:rPr>
              <a:t>연령은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BarunGothic Light"/>
              </a:rPr>
              <a:t> 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독립적이지</a:t>
            </a:r>
            <a:r>
              <a:rPr lang="en-US" sz="4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true" i="false" u="none" strike="noStrike">
                <a:solidFill>
                  <a:srgbClr val="3F62FF"/>
                </a:solidFill>
                <a:ea typeface="NanumBarunGothic Bold"/>
              </a:rPr>
              <a:t>않다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3276600"/>
            <a:ext cx="71755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4419600"/>
            <a:ext cx="5207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5410200"/>
            <a:ext cx="71755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6553200"/>
            <a:ext cx="520700" cy="69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439400" y="3454400"/>
            <a:ext cx="7150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귀무가설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만족도와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연령은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독립적이다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9400" y="5600700"/>
            <a:ext cx="7150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카이제곱검정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(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비모수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검정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)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"/>
              </a:rPr>
              <a:t>진행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7518400"/>
            <a:ext cx="71755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439400" y="7721600"/>
            <a:ext cx="7150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anumBarunGothic"/>
              </a:rPr>
              <a:t>p-value: 1.36e-07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2616200"/>
            <a:ext cx="16243300" cy="650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7874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0000" y="3937000"/>
            <a:ext cx="15824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Positive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와는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상관이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.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EDA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Action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유저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유입에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효과적일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000" y="5626100"/>
            <a:ext cx="14617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배급사는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Positive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와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연관이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없으므로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소규모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회사도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충분히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만들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0000" y="7327900"/>
            <a:ext cx="15824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이스포츠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만족도와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연령이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독립적이지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 Bold"/>
              </a:rPr>
              <a:t>않으므로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마케팅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타겟팅은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많이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이용하는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대</a:t>
            </a:r>
            <a:r>
              <a:rPr lang="en-US" sz="2800" b="false" i="false" u="none" strike="noStrike">
                <a:solidFill>
                  <a:srgbClr val="3F62FF"/>
                </a:solidFill>
                <a:latin typeface="NanumBarunGothic Bold"/>
              </a:rPr>
              <a:t>~30</a:t>
            </a:r>
            <a:r>
              <a:rPr lang="ko-KR" sz="2800" b="false" i="false" u="none" strike="noStrike">
                <a:solidFill>
                  <a:srgbClr val="3F62FF"/>
                </a:solidFill>
                <a:ea typeface="NanumBarunGothic Bold"/>
              </a:rPr>
              <a:t>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4470400"/>
            <a:ext cx="5016500" cy="524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0" y="2540000"/>
            <a:ext cx="9690100" cy="129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26400" y="2844800"/>
            <a:ext cx="876300" cy="685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49300" y="584200"/>
            <a:ext cx="60833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(K-mean clustering)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1130300"/>
            <a:ext cx="11442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70900" y="4533900"/>
            <a:ext cx="9029700" cy="5334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423400" y="4902200"/>
            <a:ext cx="71247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평균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가격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/DLC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업적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평가가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anumBarunGothic Bold"/>
              </a:rPr>
              <a:t>높았다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2400" y="5651500"/>
            <a:ext cx="5334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지원율이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언어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지원을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많이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할수록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8400" y="6667500"/>
            <a:ext cx="84074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Single-player/Family-sharing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혼자서도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가능하지만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 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여러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사람이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같이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플레이할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카테고리가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9800" y="7734300"/>
            <a:ext cx="63246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업적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수가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보아</a:t>
            </a:r>
          </a:p>
          <a:p>
            <a:pPr algn="ctr" lvl="0">
              <a:lnSpc>
                <a:spcPct val="124499"/>
              </a:lnSpc>
            </a:pP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업적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기능을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활용해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성취감을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줄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것이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3600" y="8801100"/>
            <a:ext cx="6477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Indie, Casual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제일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낮지만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Action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Action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장르가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true" i="false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true" i="false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9200" y="4064000"/>
            <a:ext cx="3048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anumBarunGothic Bold"/>
              </a:rPr>
              <a:t>0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 Bold"/>
              </a:rPr>
              <a:t>번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 Bold"/>
              </a:rPr>
              <a:t>군집</a:t>
            </a:r>
            <a:r>
              <a:rPr lang="en-US" sz="26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anumBarunGothic Bold"/>
              </a:rPr>
              <a:t>특징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3300" y="2692400"/>
            <a:ext cx="55499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'Positive'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가</a:t>
            </a: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 1000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이상인</a:t>
            </a: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데이터</a:t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다중공선성</a:t>
            </a: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위험</a:t>
            </a:r>
            <a:r>
              <a:rPr lang="en-US" sz="1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제거</a:t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anumBarunGothic"/>
              </a:rPr>
              <a:t>로그스케일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92700" y="2997200"/>
            <a:ext cx="1879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처리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3700" y="8521700"/>
            <a:ext cx="1066800" cy="1066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16300" y="8318500"/>
            <a:ext cx="13360400" cy="1473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9300" y="584200"/>
            <a:ext cx="60833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(XGBoost)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300" y="1130300"/>
            <a:ext cx="11442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" y="2679700"/>
            <a:ext cx="2616200" cy="4889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66900" y="3911600"/>
            <a:ext cx="1892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en-US" sz="3600" b="false" i="false" u="none" strike="noStrike" spc="-300">
                <a:solidFill>
                  <a:srgbClr val="000000"/>
                </a:solidFill>
                <a:latin typeface="NanumBarunGothic Bold"/>
              </a:rPr>
              <a:t>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" y="5143500"/>
            <a:ext cx="2476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종속변수</a:t>
            </a:r>
            <a:r>
              <a:rPr lang="en-US" sz="2000" b="false" i="false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플레이</a:t>
            </a:r>
            <a:r>
              <a:rPr lang="en-US" sz="2000" b="false" i="false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만족도</a:t>
            </a:r>
          </a:p>
          <a:p>
            <a:pPr algn="l" lvl="0">
              <a:lnSpc>
                <a:spcPct val="112464"/>
              </a:lnSpc>
            </a:pP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독립변수</a:t>
            </a:r>
            <a:r>
              <a:rPr lang="en-US" sz="2000" b="false" i="false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그</a:t>
            </a:r>
            <a:r>
              <a:rPr lang="en-US" sz="2000" b="false" i="false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91000" y="2679700"/>
            <a:ext cx="2273300" cy="4889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203700" y="3911600"/>
            <a:ext cx="2247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3600" b="false" i="false" u="none" strike="noStrike" spc="-200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3600" b="false" i="false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600" b="false" i="false" u="none" strike="noStrike" spc="-200">
                <a:solidFill>
                  <a:srgbClr val="000000"/>
                </a:solidFill>
                <a:ea typeface="NanumBarunGothic Bold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45000" y="5118100"/>
            <a:ext cx="1841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다중공선성</a:t>
            </a:r>
            <a:r>
              <a:rPr lang="en-US" sz="2000" b="false" i="false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제거</a:t>
            </a:r>
          </a:p>
          <a:p>
            <a:pPr algn="l" lvl="0">
              <a:lnSpc>
                <a:spcPct val="112464"/>
              </a:lnSpc>
            </a:pPr>
            <a:r>
              <a:rPr lang="ko-KR" sz="2000" b="false" i="false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인코딩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65900" y="2679700"/>
            <a:ext cx="2336800" cy="4889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81800" y="3911600"/>
            <a:ext cx="1892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3600" b="false" i="false" u="none" strike="noStrike" spc="-200">
                <a:solidFill>
                  <a:srgbClr val="FFFFFF"/>
                </a:solidFill>
                <a:ea typeface="NanumBarunGothic Bold"/>
              </a:rPr>
              <a:t>모델링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43700" y="5118100"/>
            <a:ext cx="2019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en-US" sz="2000" b="false" i="false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XGBoost </a:t>
            </a:r>
            <a:r>
              <a:rPr lang="ko-KR" sz="2000" b="false" i="false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알고리즘</a:t>
            </a:r>
            <a:r>
              <a:rPr lang="en-US" sz="2000" b="false" i="false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사용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10604500" y="3467100"/>
          <a:ext cx="5499100" cy="4127500"/>
        </p:xfrm>
        <a:graphic>
          <a:graphicData uri="http://schemas.openxmlformats.org/drawingml/2006/table">
            <a:tbl>
              <a:tblPr/>
              <a:tblGrid>
                <a:gridCol w="2755900"/>
                <a:gridCol w="2755900"/>
              </a:tblGrid>
              <a:tr h="1371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Feature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 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9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이스포츠</a:t>
                      </a:r>
                      <a:r>
                        <a:rPr lang="en-US" sz="19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종목</a:t>
                      </a:r>
                      <a:r>
                        <a:rPr lang="en-US" sz="19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주말</a:t>
                      </a:r>
                      <a:r>
                        <a:rPr lang="en-US" sz="19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이용</a:t>
                      </a:r>
                      <a:r>
                        <a:rPr lang="en-US" sz="19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정도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1212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e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스포츠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관련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단체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공식계정에서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제작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[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확대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]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희망하는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소비자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대상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콘텐츠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1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순위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1135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0972800" y="2413000"/>
            <a:ext cx="4254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anumBarunGothic Bold"/>
              </a:rPr>
              <a:t>ROC AUC: 0.7878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0000" y="8521700"/>
            <a:ext cx="12585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평일보다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주말에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게임을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많이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특성상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주말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시간이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만족도에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영향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86500" y="9156700"/>
            <a:ext cx="7632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tru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true" i="false" u="none" strike="noStrike">
                <a:solidFill>
                  <a:srgbClr val="3F62FF"/>
                </a:solidFill>
                <a:ea typeface="NanumBarunGothic Bold"/>
              </a:rPr>
              <a:t>외적인</a:t>
            </a:r>
            <a:r>
              <a:rPr lang="en-US" sz="3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true" i="false" u="none" strike="noStrike">
                <a:solidFill>
                  <a:srgbClr val="3F62FF"/>
                </a:solidFill>
                <a:ea typeface="NanumBarunGothic Bold"/>
              </a:rPr>
              <a:t>콘텐츠에</a:t>
            </a:r>
            <a:r>
              <a:rPr lang="en-US" sz="3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true" i="false" u="none" strike="noStrike">
                <a:solidFill>
                  <a:srgbClr val="3F62FF"/>
                </a:solidFill>
                <a:ea typeface="NanumBarunGothic Bold"/>
              </a:rPr>
              <a:t>대한</a:t>
            </a:r>
            <a:r>
              <a:rPr lang="en-US" sz="3000" b="tru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true" i="false" u="none" strike="noStrike">
                <a:solidFill>
                  <a:srgbClr val="3F62FF"/>
                </a:solidFill>
                <a:ea typeface="NanumBarunGothic Bold"/>
              </a:rPr>
              <a:t>니즈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크다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298700"/>
            <a:ext cx="17881600" cy="764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60400"/>
            <a:ext cx="5892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분석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결론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53400" y="2921000"/>
            <a:ext cx="787400" cy="67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9100" y="3022600"/>
            <a:ext cx="6235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만족도와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연령은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독립적이지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않다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3400" y="3022600"/>
            <a:ext cx="725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타겟팅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: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많이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이용하는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대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~30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대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0" y="6388100"/>
            <a:ext cx="7874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4000" y="6134100"/>
            <a:ext cx="77216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혼자서도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가능하지만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멀티플레이가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가능한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</a:p>
          <a:p>
            <a:pPr algn="ctr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성취감을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주기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위한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업적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5300" y="6489700"/>
            <a:ext cx="8686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'Single-player', 'Family Sharing', 'Achievements'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69100" y="4470400"/>
            <a:ext cx="7874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84100" y="4470400"/>
            <a:ext cx="787400" cy="673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17500" y="4572000"/>
            <a:ext cx="6273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특정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장르와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흥행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여부가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없다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6700" y="4572000"/>
            <a:ext cx="4508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유저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유입에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집중해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장르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선정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5500" y="4572000"/>
            <a:ext cx="4508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호감도가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높은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'Action'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장르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53500" y="8407400"/>
            <a:ext cx="787400" cy="673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89000" y="8509000"/>
            <a:ext cx="783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최대한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많은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유저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유입을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위한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여러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종류의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언어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NanumBarunGothic Bold"/>
              </a:rPr>
              <a:t>지원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10800" y="8509000"/>
            <a:ext cx="725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언어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: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스페인어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한국어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일본어</a:t>
            </a:r>
            <a:r>
              <a:rPr lang="en-US" sz="2800" b="tru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true" i="false" u="none" strike="noStrike" spc="100">
                <a:solidFill>
                  <a:srgbClr val="3F62FF"/>
                </a:solidFill>
                <a:ea typeface="NanumBarunGothic Bold"/>
              </a:rPr>
              <a:t>등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45800" y="6553200"/>
            <a:ext cx="6172200" cy="2806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787400"/>
            <a:ext cx="354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7800" y="2400300"/>
            <a:ext cx="11036300" cy="510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10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~ 30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대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장르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Action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카테고리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Single-player, Family Sharing, Achievements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가격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유료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하이엔드로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제작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OS: Window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DLC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여부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있음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영어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중국어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스페인어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한국어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일본어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"/>
              </a:rPr>
              <a:t>등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11303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TOFU (Top of the Funnel)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32000" y="5778500"/>
            <a:ext cx="3111500" cy="337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2882900" y="5524500"/>
            <a:ext cx="1422400" cy="355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55800" y="3175000"/>
            <a:ext cx="33147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이해를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돕기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정보제공형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하이라이트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"/>
              </a:rPr>
              <a:t>숏폼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22500" y="5981700"/>
            <a:ext cx="2730500" cy="273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27300" y="7632700"/>
            <a:ext cx="21336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3200" b="false" i="false" u="none" strike="noStrike" spc="-200">
                <a:solidFill>
                  <a:srgbClr val="000000"/>
                </a:solidFill>
                <a:ea typeface="NanumBarunGothic Bold"/>
              </a:rPr>
              <a:t>콘텐츠</a:t>
            </a:r>
            <a:r>
              <a:rPr lang="en-US" sz="3200" b="false" i="false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-200">
                <a:solidFill>
                  <a:srgbClr val="000000"/>
                </a:solidFill>
                <a:ea typeface="NanumBarunGothic Bold"/>
              </a:rPr>
              <a:t>제작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89200" y="6896100"/>
            <a:ext cx="2247900" cy="49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44500" y="2921000"/>
            <a:ext cx="3111500" cy="3378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995400" y="6248400"/>
            <a:ext cx="14224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35000" y="3390900"/>
            <a:ext cx="2730500" cy="273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855700" y="5092700"/>
            <a:ext cx="177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3200" b="false" i="false" u="none" strike="noStrike" spc="-200">
                <a:solidFill>
                  <a:srgbClr val="000000"/>
                </a:solidFill>
                <a:ea typeface="NanumBarunGothic Bold"/>
              </a:rPr>
              <a:t>인플루언서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09700" y="3619500"/>
            <a:ext cx="1193800" cy="1320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65800" y="2921000"/>
            <a:ext cx="3111500" cy="3378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16700" y="6235700"/>
            <a:ext cx="14224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56300" y="3378200"/>
            <a:ext cx="2730500" cy="273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477000" y="4991100"/>
            <a:ext cx="1689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3400" b="false" i="false" u="none" strike="noStrike" spc="-200">
                <a:solidFill>
                  <a:srgbClr val="000000"/>
                </a:solidFill>
                <a:ea typeface="NanumBarunGothic Bold"/>
              </a:rPr>
              <a:t>유료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400" b="false" i="false" u="none" strike="noStrike" spc="-200">
                <a:solidFill>
                  <a:srgbClr val="000000"/>
                </a:solidFill>
                <a:ea typeface="NanumBarunGothic Bold"/>
              </a:rPr>
              <a:t>광고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94500" y="3657600"/>
            <a:ext cx="1066800" cy="10922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638800" y="7340600"/>
            <a:ext cx="35306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Google DA, Meta DA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쇼핑몰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Console/Game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키워드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검색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조회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구매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유저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 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525000" y="5778500"/>
            <a:ext cx="3111500" cy="3378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375900" y="5537200"/>
            <a:ext cx="14224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15500" y="5981700"/>
            <a:ext cx="2730500" cy="273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236200" y="7620000"/>
            <a:ext cx="1689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3200" b="false" i="false" u="none" strike="noStrike" spc="-200">
                <a:solidFill>
                  <a:srgbClr val="000000"/>
                </a:solidFill>
                <a:ea typeface="NanumBarunGothic Bold"/>
              </a:rPr>
              <a:t>캠페인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64800" y="6324600"/>
            <a:ext cx="1244600" cy="1181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550400" y="3048000"/>
            <a:ext cx="31115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온라인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레딧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인벤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사이트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활동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페스티벌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참여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98500" y="7366000"/>
            <a:ext cx="2667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87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인플루언서</a:t>
            </a:r>
            <a:r>
              <a:rPr lang="en-US" sz="2400" b="false" i="false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false" i="false" u="none" strike="noStrike" spc="-200">
                <a:solidFill>
                  <a:srgbClr val="000000"/>
                </a:solidFill>
                <a:ea typeface="NanumBarunGothic"/>
              </a:rPr>
              <a:t>마케팅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000" y="5765800"/>
            <a:ext cx="4749800" cy="5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1500" y="53975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300">
                <a:solidFill>
                  <a:srgbClr val="000000"/>
                </a:solidFill>
                <a:ea typeface="NanumBarunGothic Bold"/>
              </a:rPr>
              <a:t>프로젝트</a:t>
            </a:r>
            <a:r>
              <a:rPr lang="en-US" sz="2900" b="false" i="false" u="none" strike="noStrike" spc="-3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900" b="false" i="false" u="none" strike="noStrike" spc="-300">
                <a:solidFill>
                  <a:srgbClr val="000000"/>
                </a:solidFill>
                <a:ea typeface="NanumBarunGothic Bold"/>
              </a:rPr>
              <a:t>개요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5400" y="5765800"/>
            <a:ext cx="47498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05200" y="68580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데이터</a:t>
            </a:r>
            <a:r>
              <a:rPr lang="en-US" sz="2900" b="false" i="false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설명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69100" y="5765800"/>
            <a:ext cx="47498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38900" y="53975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200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900" b="false" i="false" u="none" strike="noStrike" spc="-200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02800" y="5765800"/>
            <a:ext cx="4749800" cy="50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85300" y="68580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통계</a:t>
            </a:r>
            <a:r>
              <a:rPr lang="en-US" sz="2900" b="false" i="false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및</a:t>
            </a:r>
            <a:r>
              <a:rPr lang="en-US" sz="2900" b="false" i="false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머신러닝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5765800"/>
            <a:ext cx="47498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319000" y="53975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2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900" b="false" i="false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900" b="false" i="false" u="none" strike="noStrike" spc="-200">
                <a:solidFill>
                  <a:srgbClr val="000000"/>
                </a:solidFill>
                <a:ea typeface="NanumBarunGothic Bold"/>
              </a:rPr>
              <a:t>기획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2700" y="6858000"/>
            <a:ext cx="246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전략</a:t>
            </a:r>
            <a:r>
              <a:rPr lang="en-US" sz="2900" b="false" i="false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false" i="false" u="none" strike="noStrike" spc="-200">
                <a:solidFill>
                  <a:srgbClr val="3F62FF"/>
                </a:solidFill>
                <a:ea typeface="NanumBarunGothic Bold"/>
              </a:rPr>
              <a:t>기획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9900" y="3136900"/>
            <a:ext cx="269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1400">
                <a:solidFill>
                  <a:srgbClr val="000000"/>
                </a:solidFill>
                <a:latin typeface="NanumBarunGothic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29000" y="4597400"/>
            <a:ext cx="269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1400">
                <a:solidFill>
                  <a:srgbClr val="3F62FF"/>
                </a:solidFill>
                <a:latin typeface="NanumBarunGothic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4600" y="3124200"/>
            <a:ext cx="269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1400">
                <a:solidFill>
                  <a:srgbClr val="000000"/>
                </a:solidFill>
                <a:latin typeface="NanumBarunGothic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3700" y="4483100"/>
            <a:ext cx="269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700">
                <a:solidFill>
                  <a:srgbClr val="3F62FF"/>
                </a:solidFill>
                <a:latin typeface="NanumBarunGothic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7400" y="3009900"/>
            <a:ext cx="25781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1400">
                <a:solidFill>
                  <a:srgbClr val="000000"/>
                </a:solidFill>
                <a:latin typeface="NanumBarunGothic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25700" y="4584700"/>
            <a:ext cx="269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900" b="false" i="false" u="none" strike="noStrike" spc="-1400">
                <a:solidFill>
                  <a:srgbClr val="3F62FF"/>
                </a:solidFill>
                <a:latin typeface="NanumBarunGoth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75400" y="723900"/>
            <a:ext cx="55372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100" b="false" i="false" u="none" strike="noStrike" spc="-500">
                <a:solidFill>
                  <a:srgbClr val="3F62FF"/>
                </a:solidFill>
                <a:ea typeface="NanumBarunGothic Bold"/>
              </a:rPr>
              <a:t>목차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8800" y="6184900"/>
            <a:ext cx="25273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배경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선택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이유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핵심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질문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10700" y="7620000"/>
            <a:ext cx="25273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분석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결과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분석</a:t>
            </a:r>
            <a:r>
              <a:rPr lang="en-US" sz="2000" b="false" i="false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NanumBarunGothic Light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11303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MOFU (Middle of the Funnel)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5500" y="3657600"/>
            <a:ext cx="5702300" cy="298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60700" y="2349500"/>
            <a:ext cx="3771900" cy="876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44900" y="2552700"/>
            <a:ext cx="2603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베타테스트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운영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4800" y="7429500"/>
            <a:ext cx="6819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스팀에서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무료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데모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배포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가입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유도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후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피드백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반영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141200" y="2552700"/>
            <a:ext cx="2603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사전예약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이벤트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1100" y="7429500"/>
            <a:ext cx="63373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친구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초대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제공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사전예약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누적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인원에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따른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이벤트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0" y="3657600"/>
            <a:ext cx="52959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9300" y="11303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BOFU (Bottom of the Funnel)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60700" y="2349500"/>
            <a:ext cx="3771900" cy="876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44900" y="2552700"/>
            <a:ext cx="2603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프로대회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주최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" y="7937500"/>
            <a:ext cx="6819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관전포인트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연습영상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MVP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영상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콘텐츠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제작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141200" y="2552700"/>
            <a:ext cx="2603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특별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보상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0500" y="7937500"/>
            <a:ext cx="62484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충성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유저를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특별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배틀패스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시즌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랭크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anumBarunGothic"/>
              </a:rPr>
              <a:t>시스템</a:t>
            </a:r>
            <a:r>
              <a:rPr lang="en-US" sz="2800" b="false" i="false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55800" y="3441700"/>
            <a:ext cx="5956300" cy="397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45700" y="3441700"/>
            <a:ext cx="67945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 rot="0">
            <a:off x="-152400" y="0"/>
            <a:ext cx="18592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492500" y="4457700"/>
            <a:ext cx="113030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400" b="false" i="false" u="none" strike="noStrike" spc="200">
                <a:solidFill>
                  <a:srgbClr val="FFFFFF"/>
                </a:solidFill>
                <a:ea typeface="NanumBarun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25400"/>
            <a:ext cx="18288000" cy="1217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2540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2946400"/>
            <a:ext cx="7416800" cy="556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0" y="2946400"/>
            <a:ext cx="7416800" cy="556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0" y="990600"/>
            <a:ext cx="3048000" cy="762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1500" y="990600"/>
            <a:ext cx="104140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글로벌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엔터테인먼트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분야에서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가장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큰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규모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000" y="8724900"/>
            <a:ext cx="3517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false" i="false" u="none" strike="noStrike">
                <a:solidFill>
                  <a:srgbClr val="9E9E9E"/>
                </a:solidFill>
                <a:latin typeface="NanumBarunGothic"/>
              </a:rPr>
              <a:t> : Gam3Sgg, WIPO, IFPI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0900" y="3644900"/>
            <a:ext cx="21717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억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73300" y="8724900"/>
            <a:ext cx="2120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false" i="false" u="none" strike="noStrike">
                <a:solidFill>
                  <a:srgbClr val="9E9E9E"/>
                </a:solidFill>
                <a:latin typeface="NanumBarunGothic"/>
              </a:rPr>
              <a:t> : Market.us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22500" y="3644900"/>
            <a:ext cx="21717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십억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-203200"/>
            <a:ext cx="18288000" cy="1220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35500" y="1092200"/>
            <a:ext cx="2832100" cy="66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3238500"/>
            <a:ext cx="54864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35500" y="7010400"/>
            <a:ext cx="13462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1955800"/>
            <a:ext cx="6273800" cy="393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6553200"/>
            <a:ext cx="2349500" cy="270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6718300"/>
            <a:ext cx="4229100" cy="236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5800" y="1066800"/>
            <a:ext cx="72771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여러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기업들의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활발한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투자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9800" y="5702300"/>
            <a:ext cx="3822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사우디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국부펀드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'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사비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게이밍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anumBarunGothic Light"/>
              </a:rPr>
              <a:t>그룹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'</a:t>
            </a:r>
            <a:r>
              <a:rPr lang="en-US" sz="2000" b="false" i="false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" y="6731000"/>
            <a:ext cx="7099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2030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년까지</a:t>
            </a: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게임산업에</a:t>
            </a: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약</a:t>
            </a: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en-US" sz="3500" b="true" i="false" u="none" strike="noStrike">
                <a:solidFill>
                  <a:srgbClr val="FFFFFF"/>
                </a:solidFill>
                <a:latin typeface="NanumBarunGothic Light"/>
              </a:rPr>
              <a:t>54</a:t>
            </a:r>
            <a:r>
              <a:rPr lang="ko-KR" sz="3500" b="true" i="false" u="none" strike="noStrike">
                <a:solidFill>
                  <a:srgbClr val="FFFFFF"/>
                </a:solidFill>
                <a:ea typeface="NanumBarunGothic Light"/>
              </a:rPr>
              <a:t>조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원</a:t>
            </a: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투자</a:t>
            </a:r>
            <a:r>
              <a:rPr lang="en-US" sz="2900" b="false" i="false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anumBarunGothic Light"/>
              </a:rPr>
              <a:t>예정</a:t>
            </a:r>
            <a:r>
              <a:rPr lang="en-US" sz="3200" b="false" i="false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2806700"/>
            <a:ext cx="2921000" cy="80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4635500"/>
            <a:ext cx="6172200" cy="4597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7900" y="1943100"/>
            <a:ext cx="10223500" cy="171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직감이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아닌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3F62FF"/>
                </a:solidFill>
                <a:ea typeface="NanumBarunGothic Bold"/>
              </a:rPr>
              <a:t>선호도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를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분석하고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,</a:t>
            </a:r>
          </a:p>
          <a:p>
            <a:pPr algn="l" lvl="0">
              <a:lnSpc>
                <a:spcPct val="124499"/>
              </a:lnSpc>
            </a:pP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e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스포츠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유저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맞춤형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전략이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필요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44900" y="3200400"/>
            <a:ext cx="110109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44900" y="5308600"/>
            <a:ext cx="110109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44900" y="7467600"/>
            <a:ext cx="11010900" cy="1473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6300" y="1054100"/>
            <a:ext cx="4203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핵심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질문</a:t>
            </a:r>
            <a:r>
              <a:rPr lang="en-US" sz="4700" b="false" i="false" u="none" strike="noStrike">
                <a:solidFill>
                  <a:srgbClr val="FFFFFF"/>
                </a:solidFill>
                <a:latin typeface="NanumBarunGothic Bold"/>
              </a:rPr>
              <a:t> 3</a:t>
            </a:r>
            <a:r>
              <a:rPr lang="ko-KR" sz="4700" b="false" i="false" u="none" strike="noStrike">
                <a:solidFill>
                  <a:srgbClr val="FFFFFF"/>
                </a:solidFill>
                <a:ea typeface="NanumBarunGothic Bold"/>
              </a:rPr>
              <a:t>가지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6000" y="5803900"/>
            <a:ext cx="8623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배급사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7400" y="7950200"/>
            <a:ext cx="6553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4300" y="3695700"/>
            <a:ext cx="7899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02100" y="2387600"/>
            <a:ext cx="2959100" cy="295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47400" y="6413500"/>
            <a:ext cx="4038600" cy="339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93500" y="2387600"/>
            <a:ext cx="2921000" cy="299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68700" y="6413500"/>
            <a:ext cx="4038600" cy="3390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0700" y="685800"/>
            <a:ext cx="4686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3F62FF"/>
                </a:solidFill>
                <a:ea typeface="NanumBarunGothic Bold"/>
              </a:rPr>
              <a:t>데이터</a:t>
            </a:r>
            <a:r>
              <a:rPr lang="en-US" sz="56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5600" b="false" i="false" u="none" strike="noStrike">
                <a:solidFill>
                  <a:srgbClr val="3F62FF"/>
                </a:solidFill>
                <a:ea typeface="NanumBarunGothic Bold"/>
              </a:rPr>
              <a:t>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8800" y="5664200"/>
            <a:ext cx="2413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5100" y="5664200"/>
            <a:ext cx="2730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08400" y="6527800"/>
            <a:ext cx="4457700" cy="248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게임별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개발사</a:t>
            </a:r>
            <a:r>
              <a:rPr lang="en-US" sz="2200" b="false" i="false" u="none" strike="noStrike">
                <a:solidFill>
                  <a:srgbClr val="000000"/>
                </a:solidFill>
                <a:latin typeface="NanumBarunGothic"/>
              </a:rPr>
              <a:t>/</a:t>
            </a: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배급사별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anumBarunGothic"/>
              </a:rPr>
              <a:t>OS</a:t>
            </a: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가격별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장르별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false" i="false" u="none" strike="noStrike">
                <a:solidFill>
                  <a:srgbClr val="000000"/>
                </a:solidFill>
                <a:latin typeface="NanumBarunGothic"/>
              </a:rPr>
              <a:t>: Kaggle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46600" y="9207500"/>
            <a:ext cx="2070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87,342 </a:t>
            </a:r>
            <a:r>
              <a:rPr lang="ko-KR" sz="3200" b="false" i="false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50600" y="6616700"/>
            <a:ext cx="4457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연도별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성별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연령별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false" i="false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NanumBarunGothic"/>
              </a:rPr>
              <a:t>공공데이터포털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8000" y="9182100"/>
            <a:ext cx="2070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NanumBarunGothic Bold"/>
              </a:rPr>
              <a:t>3,933 </a:t>
            </a:r>
            <a:r>
              <a:rPr lang="ko-KR" sz="3200" b="false" i="false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" y="1130300"/>
            <a:ext cx="12014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Positive(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4700" y="3644900"/>
            <a:ext cx="11747500" cy="463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평가수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게임이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평가수도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많다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유료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8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DLC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있지만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DLC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수와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등수는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8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내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기능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이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false" i="false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false" i="false" u="none" strike="noStrike" spc="100">
                <a:solidFill>
                  <a:srgbClr val="3F62FF"/>
                </a:solidFill>
                <a:latin typeface="NanumBarunGothic Bold"/>
              </a:rPr>
              <a:t> Action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false" i="false" u="none" strike="noStrike" spc="100">
                <a:solidFill>
                  <a:srgbClr val="000000"/>
                </a:solidFill>
                <a:ea typeface="NanumBarunGothic Bold"/>
              </a:rPr>
              <a:t>장르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584200"/>
            <a:ext cx="28067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false" i="false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" y="1130300"/>
            <a:ext cx="1254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Negative(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false" i="false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false" i="false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2100" y="3403600"/>
            <a:ext cx="12687300" cy="510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게임들이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대부분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평가수가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상위권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인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게임들인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그만큼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유저수가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많아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갈린다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는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알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Window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는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다른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os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를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지원하지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않는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것도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2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개만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Family-sharing, Single-player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게임이고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나머지는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그렇지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않다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10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개중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9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인디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,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캐쥬얼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장르가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아니지만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10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전부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3F62FF"/>
                </a:solidFill>
                <a:ea typeface="NanumBarunGothic Bold"/>
              </a:rPr>
              <a:t>액션</a:t>
            </a:r>
            <a:r>
              <a:rPr lang="en-US" sz="3000" b="false" i="false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NanumBarunGothic Bold"/>
              </a:rPr>
              <a:t>장르이다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